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01" r:id="rId2"/>
    <p:sldId id="303" r:id="rId3"/>
    <p:sldId id="302" r:id="rId4"/>
    <p:sldId id="309" r:id="rId5"/>
    <p:sldId id="264" r:id="rId6"/>
    <p:sldId id="296" r:id="rId7"/>
    <p:sldId id="260" r:id="rId8"/>
    <p:sldId id="263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97" r:id="rId17"/>
    <p:sldId id="270" r:id="rId18"/>
    <p:sldId id="298" r:id="rId19"/>
    <p:sldId id="271" r:id="rId20"/>
    <p:sldId id="272" r:id="rId21"/>
    <p:sldId id="299" r:id="rId22"/>
    <p:sldId id="300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304" r:id="rId31"/>
    <p:sldId id="305" r:id="rId32"/>
    <p:sldId id="306" r:id="rId33"/>
    <p:sldId id="307" r:id="rId34"/>
    <p:sldId id="308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82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A78BE-C9C0-4E71-9983-5D7380AF5294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C5B98-4A37-4162-8D07-BFAA3031C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70E99-B43C-4791-B3BF-281510734ABE}" type="slidenum">
              <a:rPr lang="en-US"/>
              <a:pPr/>
              <a:t>30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70E99-B43C-4791-B3BF-281510734ABE}" type="slidenum">
              <a:rPr lang="en-US"/>
              <a:pPr/>
              <a:t>31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70E99-B43C-4791-B3BF-281510734ABE}" type="slidenum">
              <a:rPr lang="en-US"/>
              <a:pPr/>
              <a:t>32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70E99-B43C-4791-B3BF-281510734ABE}" type="slidenum">
              <a:rPr lang="en-US"/>
              <a:pPr/>
              <a:t>33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70E99-B43C-4791-B3BF-281510734ABE}" type="slidenum">
              <a:rPr lang="en-US"/>
              <a:pPr/>
              <a:t>34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olmarf@yandex.ru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11560" y="2348880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АЛГОРИТМ УПАКОВКИ ИДЕИ В ПРОЕКТНУЮ ЗАЯВКУ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5805264"/>
            <a:ext cx="409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Марфин Олег Александрович</a:t>
            </a:r>
          </a:p>
        </p:txBody>
      </p:sp>
    </p:spTree>
    <p:extLst>
      <p:ext uri="{BB962C8B-B14F-4D97-AF65-F5344CB8AC3E}">
        <p14:creationId xmlns="" xmlns:p14="http://schemas.microsoft.com/office/powerpoint/2010/main" val="152948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88127" y="5395341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3593680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3543138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3577931"/>
            <a:ext cx="116072" cy="8813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3618877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3568335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8209882" y="3618878"/>
            <a:ext cx="147532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754650" y="3618878"/>
            <a:ext cx="98723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3593681"/>
            <a:ext cx="182218" cy="8857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3618878"/>
            <a:ext cx="231043" cy="8605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3568336"/>
            <a:ext cx="288032" cy="10095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авая фигурная скобка 51"/>
          <p:cNvSpPr/>
          <p:nvPr/>
        </p:nvSpPr>
        <p:spPr>
          <a:xfrm rot="5400000">
            <a:off x="4393458" y="879029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611556" y="2737338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99788" y="2737338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2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88020" y="2737338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69343" y="2737338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4 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60" name="Стрелка вверх 59"/>
          <p:cNvSpPr/>
          <p:nvPr/>
        </p:nvSpPr>
        <p:spPr>
          <a:xfrm>
            <a:off x="1459377" y="1962972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1928700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1928700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1928700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972803" y="620688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ПРОБЛЕМА</a:t>
            </a:r>
            <a:endParaRPr lang="ru-RU" sz="5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914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3593680"/>
            <a:ext cx="33806" cy="9590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3543138"/>
            <a:ext cx="288032" cy="100957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3577931"/>
            <a:ext cx="116072" cy="8813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3618877"/>
            <a:ext cx="33806" cy="9590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3568335"/>
            <a:ext cx="288032" cy="100957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7986457" y="3862475"/>
            <a:ext cx="370957" cy="88479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28" idx="2"/>
          </p:cNvCxnSpPr>
          <p:nvPr/>
        </p:nvCxnSpPr>
        <p:spPr>
          <a:xfrm flipH="1" flipV="1">
            <a:off x="7700900" y="3862475"/>
            <a:ext cx="53750" cy="88479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3593681"/>
            <a:ext cx="182218" cy="8857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3618878"/>
            <a:ext cx="231043" cy="86055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3568336"/>
            <a:ext cx="288032" cy="10095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трелка вверх 59"/>
          <p:cNvSpPr/>
          <p:nvPr/>
        </p:nvSpPr>
        <p:spPr>
          <a:xfrm>
            <a:off x="1483052" y="1928700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1928700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1928700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1928700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942220" y="620688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УРОВНЯ ЗДОРОВЬЯ У ПОДРОСТКОВ </a:t>
            </a:r>
            <a:r>
              <a:rPr lang="ru-RU" sz="2400" smtClean="0">
                <a:solidFill>
                  <a:srgbClr val="FF0000"/>
                </a:solidFill>
                <a:latin typeface="Arial Black" panose="020B0A04020102020204" pitchFamily="34" charset="0"/>
              </a:rPr>
              <a:t>Г НОВОДВИНСКА</a:t>
            </a:r>
            <a:endParaRPr lang="ru-RU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6095" y="2539036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ЗОЖ НЕ МОДНО</a:t>
            </a:r>
            <a:endParaRPr lang="ru-RU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44436" y="2551126"/>
            <a:ext cx="1951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ПЛОХАЯ ЭКОЛОГИЯ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90864" y="2539036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МАЛО СПОРТ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ПЛОЩАДОК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25337" y="2539036"/>
            <a:ext cx="19511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НЕТ КУЛЬТУРЫ ЗДОРОВОГО ПИТАНИЯ В СЕМЬЕ</a:t>
            </a:r>
            <a:endParaRPr lang="ru-RU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40691" y="5423199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Мало </a:t>
            </a:r>
            <a:r>
              <a:rPr lang="ru-RU" sz="1400" dirty="0" err="1" smtClean="0">
                <a:solidFill>
                  <a:srgbClr val="FF0000"/>
                </a:solidFill>
              </a:rPr>
              <a:t>соцрекламы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550184" y="5406932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Не те идеалы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1115368" y="5204061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ЗОЖ не поддерживается, не поощряется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2644587" y="5219619"/>
            <a:ext cx="136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Архангельский ЦБК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3526855" y="5186253"/>
            <a:ext cx="1218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Север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 rot="16200000">
            <a:off x="4401846" y="5299210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Мало бюджетных средств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16200000">
            <a:off x="4968234" y="5179402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Подростки сами разрушают то, что есть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rot="16200000">
            <a:off x="5694970" y="5283118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Те, что есть, не современные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16200000">
            <a:off x="6661003" y="5328210"/>
            <a:ext cx="1872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Родители не обладают необходимыми знаниями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16200000">
            <a:off x="7725355" y="5270715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Семья для подростка – не пример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907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1844824"/>
            <a:ext cx="58977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3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АНАЛИЗИРУЕМ НЕГАТИВНЫЕ</a:t>
            </a: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СЛЕДСТВИЯ</a:t>
            </a: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ПРОБЛЕМЫ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66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88127" y="6125234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4651674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4601132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4635925"/>
            <a:ext cx="116072" cy="8813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4676871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4626329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8209882" y="4676872"/>
            <a:ext cx="147532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754650" y="4676872"/>
            <a:ext cx="98723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4651675"/>
            <a:ext cx="182218" cy="8857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4676872"/>
            <a:ext cx="231043" cy="8605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4626330"/>
            <a:ext cx="288032" cy="10095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авая фигурная скобка 51"/>
          <p:cNvSpPr/>
          <p:nvPr/>
        </p:nvSpPr>
        <p:spPr>
          <a:xfrm rot="5400000">
            <a:off x="4393458" y="1608922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611556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99788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2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88020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69343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4 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60" name="Стрелка вверх 59"/>
          <p:cNvSpPr/>
          <p:nvPr/>
        </p:nvSpPr>
        <p:spPr>
          <a:xfrm>
            <a:off x="1459377" y="302096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2012263" y="2073622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ПРОБЛЕМА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33" name="Стрелка вверх 32"/>
          <p:cNvSpPr/>
          <p:nvPr/>
        </p:nvSpPr>
        <p:spPr>
          <a:xfrm>
            <a:off x="1445566" y="1447048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>
            <a:off x="3547609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5622030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7717164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89856" y="629225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НЕГАТИВНЫЕ СЛЕДСТВИЯ</a:t>
            </a:r>
            <a:endParaRPr lang="ru-RU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910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 вверх 59"/>
          <p:cNvSpPr/>
          <p:nvPr/>
        </p:nvSpPr>
        <p:spPr>
          <a:xfrm>
            <a:off x="1256673" y="2924944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335041" y="2924944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409462" y="2924944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504596" y="2924944"/>
            <a:ext cx="255482" cy="576064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846057" y="3645024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УРОВНЯ ЗДОРОВЬЯ У ПОДРОСТКОВ Г НОВОДВИНСКА</a:t>
            </a:r>
            <a:endParaRPr lang="ru-RU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6592" y="1927207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Снижается </a:t>
            </a:r>
            <a:r>
              <a:rPr lang="ru-RU" sz="20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успевае</a:t>
            </a:r>
            <a:endParaRPr lang="ru-RU" sz="2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мость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04484" y="1443848"/>
            <a:ext cx="19511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Нагрузка на семейный бюджет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71630" y="1743384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Нагрузка на </a:t>
            </a:r>
            <a:r>
              <a:rPr lang="ru-RU" sz="20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социаль</a:t>
            </a:r>
            <a:endParaRPr lang="ru-RU" sz="2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ную</a:t>
            </a:r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сферу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8406" y="1755622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самооценки у ребенка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987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23" grpId="0"/>
      <p:bldP spid="25" grpId="0"/>
      <p:bldP spid="26" grpId="0"/>
      <p:bldP spid="27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1844824"/>
            <a:ext cx="58977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4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ИЗ ДЕРЕВА ПРОБЛЕМ ПОЛУЧАЕМ ДЕРЕВО ЦЕЛЕЙ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921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88127" y="6125234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4651674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4601132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4635925"/>
            <a:ext cx="116072" cy="8813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4676871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4626329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8209882" y="4676872"/>
            <a:ext cx="147532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754650" y="4676872"/>
            <a:ext cx="98723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4651675"/>
            <a:ext cx="182218" cy="8857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4676872"/>
            <a:ext cx="231043" cy="8605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4626330"/>
            <a:ext cx="288032" cy="10095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авая фигурная скобка 51"/>
          <p:cNvSpPr/>
          <p:nvPr/>
        </p:nvSpPr>
        <p:spPr>
          <a:xfrm rot="5400000">
            <a:off x="4393458" y="1608922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611556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99788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2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88020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69343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4 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60" name="Стрелка вверх 59"/>
          <p:cNvSpPr/>
          <p:nvPr/>
        </p:nvSpPr>
        <p:spPr>
          <a:xfrm>
            <a:off x="1459377" y="302096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2012263" y="2073622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ПРОБЛЕМА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33" name="Стрелка вверх 32"/>
          <p:cNvSpPr/>
          <p:nvPr/>
        </p:nvSpPr>
        <p:spPr>
          <a:xfrm>
            <a:off x="1445566" y="1447048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>
            <a:off x="3547609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5622030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7717164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89856" y="629225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НЕГАТИВНЫЕ СЛЕДСТВИЯ</a:t>
            </a:r>
            <a:endParaRPr lang="ru-RU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169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88127" y="6125234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4651674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4601132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4635925"/>
            <a:ext cx="116072" cy="8813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4676871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4626329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8209882" y="4676872"/>
            <a:ext cx="147532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754650" y="4676872"/>
            <a:ext cx="98723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4651675"/>
            <a:ext cx="182218" cy="8857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4676872"/>
            <a:ext cx="231043" cy="8605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4626330"/>
            <a:ext cx="288032" cy="10095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авая фигурная скобка 51"/>
          <p:cNvSpPr/>
          <p:nvPr/>
        </p:nvSpPr>
        <p:spPr>
          <a:xfrm rot="5400000">
            <a:off x="4393458" y="1608922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611556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99788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2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88020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69343" y="3795332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4 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60" name="Стрелка вверх 59"/>
          <p:cNvSpPr/>
          <p:nvPr/>
        </p:nvSpPr>
        <p:spPr>
          <a:xfrm>
            <a:off x="1459377" y="302096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верх 32"/>
          <p:cNvSpPr/>
          <p:nvPr/>
        </p:nvSpPr>
        <p:spPr>
          <a:xfrm>
            <a:off x="1445566" y="1447048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>
            <a:off x="3547609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5622030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7717164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89856" y="629225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НЕГАТИВНЫЕ СЛЕДСТВИЯ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30256" y="2060848"/>
            <a:ext cx="5062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ЦЕЛЬ</a:t>
            </a:r>
            <a:endParaRPr lang="ru-RU" sz="5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169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043608" y="2060848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УРОВНЯ ЗДОРОВЬЯ У ПОДРОСТКОВ Г НОВОДВИНСКА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83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9592" y="2060847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РОСТ УРОВНЯ ЗДОРОВЬЯ У ПОДРОСТКОВ Г НОВОДВИНСКА</a:t>
            </a:r>
            <a:endParaRPr lang="ru-RU" sz="4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83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1403350" y="404813"/>
            <a:ext cx="6840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b="1">
                <a:latin typeface="Times New Roman" pitchFamily="18" charset="0"/>
              </a:rPr>
              <a:t>ЖИЗНЕННЫЙ    ЦИКЛ   ПРОЕКТА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895600" y="1219200"/>
            <a:ext cx="317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Оценка потребностей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181600" y="2514600"/>
            <a:ext cx="346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Определение проблемы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5715000" y="3581400"/>
            <a:ext cx="3338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Формулирование цели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4953000" y="4572000"/>
            <a:ext cx="4003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Разработка логики проекта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2057400" y="5638800"/>
            <a:ext cx="5649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Разработка плана выполнения проекта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914400" y="4495800"/>
            <a:ext cx="302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Разработка бюджета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228600" y="3581400"/>
            <a:ext cx="427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</a:rPr>
              <a:t>Осуществление деятельности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755650" y="2362200"/>
            <a:ext cx="3190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b="1">
                <a:latin typeface="Times New Roman" pitchFamily="18" charset="0"/>
              </a:rPr>
              <a:t>Анализ и подведение</a:t>
            </a:r>
          </a:p>
          <a:p>
            <a:pPr algn="ctr" eaLnBrk="0" hangingPunct="0"/>
            <a:r>
              <a:rPr lang="ru-RU" sz="2400" b="1">
                <a:latin typeface="Times New Roman" pitchFamily="18" charset="0"/>
              </a:rPr>
              <a:t>итогов</a:t>
            </a:r>
          </a:p>
          <a:p>
            <a:pPr algn="ctr" eaLnBrk="0" hangingPunct="0"/>
            <a:endParaRPr lang="ru-RU" sz="2400" b="1">
              <a:latin typeface="Times New Roman" pitchFamily="18" charset="0"/>
            </a:endParaRPr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 flipH="1">
            <a:off x="6858000" y="40386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 flipH="1" flipV="1">
            <a:off x="1676400" y="4038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 flipV="1">
            <a:off x="1600200" y="28194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6858000" y="28956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 flipV="1">
            <a:off x="2209800" y="18288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>
            <a:off x="5715000" y="17526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 flipH="1">
            <a:off x="5867400" y="51054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2" name="Line 19"/>
          <p:cNvSpPr>
            <a:spLocks noChangeShapeType="1"/>
          </p:cNvSpPr>
          <p:nvPr/>
        </p:nvSpPr>
        <p:spPr bwMode="auto">
          <a:xfrm flipH="1" flipV="1">
            <a:off x="2362200" y="5029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52"/>
          <p:cNvSpPr/>
          <p:nvPr/>
        </p:nvSpPr>
        <p:spPr>
          <a:xfrm>
            <a:off x="1407364" y="6291821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88127" y="6125234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83052" y="4651674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971137" y="4601132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 flipV="1">
            <a:off x="1829114" y="4635925"/>
            <a:ext cx="116072" cy="8813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53451" y="4676871"/>
            <a:ext cx="33806" cy="95903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241536" y="4626329"/>
            <a:ext cx="288032" cy="10095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 flipV="1">
            <a:off x="8209882" y="4676872"/>
            <a:ext cx="147532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754650" y="4676872"/>
            <a:ext cx="98723" cy="11283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6155456" y="4651675"/>
            <a:ext cx="182218" cy="8857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 flipV="1">
            <a:off x="3874383" y="4676872"/>
            <a:ext cx="231043" cy="8605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V="1">
            <a:off x="3328662" y="4626330"/>
            <a:ext cx="288032" cy="10095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авая фигурная скобка 51"/>
          <p:cNvSpPr/>
          <p:nvPr/>
        </p:nvSpPr>
        <p:spPr>
          <a:xfrm rot="5400000">
            <a:off x="4393458" y="1608922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 вверх 59"/>
          <p:cNvSpPr/>
          <p:nvPr/>
        </p:nvSpPr>
        <p:spPr>
          <a:xfrm>
            <a:off x="1459377" y="302096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2986694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верх 32"/>
          <p:cNvSpPr/>
          <p:nvPr/>
        </p:nvSpPr>
        <p:spPr>
          <a:xfrm>
            <a:off x="1445566" y="1447048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верх 33"/>
          <p:cNvSpPr/>
          <p:nvPr/>
        </p:nvSpPr>
        <p:spPr>
          <a:xfrm>
            <a:off x="3547609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верх 34"/>
          <p:cNvSpPr/>
          <p:nvPr/>
        </p:nvSpPr>
        <p:spPr>
          <a:xfrm>
            <a:off x="5622030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верх 35"/>
          <p:cNvSpPr/>
          <p:nvPr/>
        </p:nvSpPr>
        <p:spPr>
          <a:xfrm>
            <a:off x="7717164" y="1412776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89856" y="629225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anose="020B0A04020102020204" pitchFamily="34" charset="0"/>
              </a:rPr>
              <a:t>НЕГАТИВНЫЕ СЛЕДСТВИЯ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2562" y="2038468"/>
            <a:ext cx="5062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ЦЕЛЬ</a:t>
            </a:r>
            <a:endParaRPr lang="ru-RU" sz="5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41295" y="3769148"/>
            <a:ext cx="1951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ЗАДАЧА 1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29527" y="3769148"/>
            <a:ext cx="1951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ЗАДАЧА 2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17759" y="3769148"/>
            <a:ext cx="1951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ЗАДАЧА 3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99082" y="3769148"/>
            <a:ext cx="1951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ЗАДАЧА 4 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8" name="Стрелка вверх 37"/>
          <p:cNvSpPr/>
          <p:nvPr/>
        </p:nvSpPr>
        <p:spPr>
          <a:xfrm>
            <a:off x="1452477" y="3020966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верх 38"/>
          <p:cNvSpPr/>
          <p:nvPr/>
        </p:nvSpPr>
        <p:spPr>
          <a:xfrm>
            <a:off x="3554520" y="2986694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верх 39"/>
          <p:cNvSpPr/>
          <p:nvPr/>
        </p:nvSpPr>
        <p:spPr>
          <a:xfrm>
            <a:off x="5628941" y="2986694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верх 47"/>
          <p:cNvSpPr/>
          <p:nvPr/>
        </p:nvSpPr>
        <p:spPr>
          <a:xfrm>
            <a:off x="7724075" y="2986694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741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2" grpId="0"/>
      <p:bldP spid="29" grpId="0"/>
      <p:bldP spid="30" grpId="0"/>
      <p:bldP spid="31" grpId="0"/>
      <p:bldP spid="32" grpId="0"/>
      <p:bldP spid="38" grpId="0" animBg="1"/>
      <p:bldP spid="39" grpId="0" animBg="1"/>
      <p:bldP spid="40" grpId="0" animBg="1"/>
      <p:bldP spid="4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 вверх 59"/>
          <p:cNvSpPr/>
          <p:nvPr/>
        </p:nvSpPr>
        <p:spPr>
          <a:xfrm>
            <a:off x="1483052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1315122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11560" y="116632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РОСТ УРОВНЯ ЗДОРОВЬЯ У ПОДРОСТКОВ Г НОВОДВИНСКА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7544" y="1904964"/>
            <a:ext cx="1951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Формиро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вать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моду на ЗОЖ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771800" y="1976972"/>
            <a:ext cx="1951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Улучше</a:t>
            </a:r>
            <a:endParaRPr lang="ru-RU" sz="22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ние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экологии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32040" y="2048980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Больше спортплощадок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04248" y="2048980"/>
            <a:ext cx="1951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Формирование культуры здорового питания</a:t>
            </a:r>
            <a:endParaRPr lang="ru-RU" sz="16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 flipV="1">
            <a:off x="1483052" y="3114091"/>
            <a:ext cx="33806" cy="9590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V="1">
            <a:off x="971137" y="3063549"/>
            <a:ext cx="288032" cy="100957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 flipV="1">
            <a:off x="1829114" y="3098342"/>
            <a:ext cx="116072" cy="881306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5753451" y="3139288"/>
            <a:ext cx="33806" cy="9590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V="1">
            <a:off x="5241536" y="3088746"/>
            <a:ext cx="288032" cy="100957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 flipV="1">
            <a:off x="7986457" y="3140968"/>
            <a:ext cx="370957" cy="88479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7700900" y="3140968"/>
            <a:ext cx="53750" cy="88479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 flipV="1">
            <a:off x="6155456" y="3114092"/>
            <a:ext cx="182218" cy="88574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 flipV="1">
            <a:off x="3874383" y="3139289"/>
            <a:ext cx="231043" cy="86055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3328662" y="3088747"/>
            <a:ext cx="288032" cy="1009572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rot="16200000">
            <a:off x="7640" y="4875315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Мало </a:t>
            </a:r>
            <a:r>
              <a:rPr lang="ru-RU" sz="1400" dirty="0" err="1" smtClean="0">
                <a:solidFill>
                  <a:srgbClr val="FF0000"/>
                </a:solidFill>
              </a:rPr>
              <a:t>соцрекламы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 rot="16200000">
            <a:off x="559662" y="4875315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Не те идеалы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 rot="16200000">
            <a:off x="1231194" y="4659871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ЗОЖ не поддерживается, не поощряется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 rot="16200000">
            <a:off x="2651137" y="4640626"/>
            <a:ext cx="137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Архангельский ЦБК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 rot="16200000">
            <a:off x="3315653" y="4825011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Север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16200000">
            <a:off x="4411324" y="4717289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Мало бюджетных средств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 rot="16200000">
            <a:off x="5047618" y="4659871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Подростки сами разрушают то, что есть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 rot="16200000">
            <a:off x="5803992" y="4767593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Те, что есть, не современные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 rot="16200000">
            <a:off x="6705238" y="4536123"/>
            <a:ext cx="1872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Родители не обладают необходимыми знаниями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 rot="16200000">
            <a:off x="7711914" y="4578731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Семья для подростка – не пример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88127" y="590921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ПРИЧИНЫ ВТОРОГО УРОВНЯ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88" name="Правая фигурная скобка 87"/>
          <p:cNvSpPr/>
          <p:nvPr/>
        </p:nvSpPr>
        <p:spPr>
          <a:xfrm rot="5400000">
            <a:off x="4393458" y="1392898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050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23" grpId="0"/>
      <p:bldP spid="31" grpId="0"/>
      <p:bldP spid="32" grpId="0"/>
      <p:bldP spid="51" grpId="0"/>
      <p:bldP spid="52" grpId="0"/>
      <p:bldP spid="77" grpId="0"/>
      <p:bldP spid="77" grpId="1"/>
      <p:bldP spid="78" grpId="0"/>
      <p:bldP spid="78" grpId="1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 animBg="1"/>
      <p:bldP spid="88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-37556" y="4775366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Конкурс </a:t>
            </a:r>
            <a:r>
              <a:rPr lang="ru-RU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соцрекламы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 rot="16200000">
            <a:off x="553319" y="4759099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Встреча со знаменитостями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 rot="16200000">
            <a:off x="1118503" y="4771671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Выявление и поощрение 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16200000">
            <a:off x="2501979" y="4932970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Закрыть комбинат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 rot="16200000">
            <a:off x="3313254" y="4859752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Потепление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 rot="16200000">
            <a:off x="4317059" y="4671177"/>
            <a:ext cx="1835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Больше бюджетных средств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4939896" y="4773451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Подростки участвуют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 rot="16200000">
            <a:off x="5698105" y="4743006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Сделать современные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 rot="16200000">
            <a:off x="6764797" y="4787860"/>
            <a:ext cx="18722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Родители обладают необходимыми знаниями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7728490" y="4730603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Семья для подростка –пример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39552" y="626925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Ключевые события проекта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0" name="Правая фигурная скобка 89"/>
          <p:cNvSpPr/>
          <p:nvPr/>
        </p:nvSpPr>
        <p:spPr>
          <a:xfrm rot="5400000">
            <a:off x="4545858" y="1572682"/>
            <a:ext cx="380232" cy="8548760"/>
          </a:xfrm>
          <a:prstGeom prst="rightBrace">
            <a:avLst>
              <a:gd name="adj1" fmla="val 8333"/>
              <a:gd name="adj2" fmla="val 49896"/>
            </a:avLst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7" name="Стрелка вверх 46"/>
          <p:cNvSpPr/>
          <p:nvPr/>
        </p:nvSpPr>
        <p:spPr>
          <a:xfrm>
            <a:off x="1483052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верх 47"/>
          <p:cNvSpPr/>
          <p:nvPr/>
        </p:nvSpPr>
        <p:spPr>
          <a:xfrm>
            <a:off x="3561420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Стрелка вверх 90"/>
          <p:cNvSpPr/>
          <p:nvPr/>
        </p:nvSpPr>
        <p:spPr>
          <a:xfrm>
            <a:off x="5635841" y="126876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Стрелка вверх 91"/>
          <p:cNvSpPr/>
          <p:nvPr/>
        </p:nvSpPr>
        <p:spPr>
          <a:xfrm>
            <a:off x="7730975" y="1315122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TextBox 92"/>
          <p:cNvSpPr txBox="1"/>
          <p:nvPr/>
        </p:nvSpPr>
        <p:spPr>
          <a:xfrm>
            <a:off x="611560" y="116632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РОСТ УРОВНЯ ЗДОРОВЬЯ У ПОДРОСТКОВ Г НОВОДВИНСКА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67544" y="1904964"/>
            <a:ext cx="1951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Формиро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вать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моду на ЗОЖ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71800" y="1976972"/>
            <a:ext cx="1951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Улучше</a:t>
            </a:r>
            <a:endParaRPr lang="ru-RU" sz="22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ние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экологии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932040" y="2048980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Больше спортплощадок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804248" y="2048980"/>
            <a:ext cx="1951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Формирование культуры здорового питания</a:t>
            </a:r>
            <a:endParaRPr lang="ru-RU" sz="16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98" name="Прямая со стрелкой 97"/>
          <p:cNvCxnSpPr/>
          <p:nvPr/>
        </p:nvCxnSpPr>
        <p:spPr>
          <a:xfrm flipV="1">
            <a:off x="1483052" y="3114091"/>
            <a:ext cx="33806" cy="9590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971137" y="3063549"/>
            <a:ext cx="288032" cy="100957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H="1" flipV="1">
            <a:off x="1829114" y="3098342"/>
            <a:ext cx="116072" cy="881306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/>
          <p:nvPr/>
        </p:nvCxnSpPr>
        <p:spPr>
          <a:xfrm flipV="1">
            <a:off x="5753451" y="3139288"/>
            <a:ext cx="33806" cy="9590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V="1">
            <a:off x="5241536" y="3088746"/>
            <a:ext cx="288032" cy="100957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 flipH="1" flipV="1">
            <a:off x="7986457" y="3140968"/>
            <a:ext cx="370957" cy="88479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 flipH="1" flipV="1">
            <a:off x="7700900" y="3140968"/>
            <a:ext cx="53750" cy="88479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 flipV="1">
            <a:off x="6155456" y="3114092"/>
            <a:ext cx="182218" cy="88574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flipH="1" flipV="1">
            <a:off x="3874383" y="3139289"/>
            <a:ext cx="231043" cy="86055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V="1">
            <a:off x="3328662" y="3088747"/>
            <a:ext cx="288032" cy="1009572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3050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89" grpId="0"/>
      <p:bldP spid="89" grpId="1"/>
      <p:bldP spid="90" grpId="0" animBg="1"/>
      <p:bldP spid="90" grpId="1" animBg="1"/>
      <p:bldP spid="47" grpId="0" animBg="1"/>
      <p:bldP spid="48" grpId="0" animBg="1"/>
      <p:bldP spid="91" grpId="0" animBg="1"/>
      <p:bldP spid="92" grpId="0" animBg="1"/>
      <p:bldP spid="93" grpId="0"/>
      <p:bldP spid="94" grpId="0"/>
      <p:bldP spid="95" grpId="0"/>
      <p:bldP spid="96" grpId="0"/>
      <p:bldP spid="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1844824"/>
            <a:ext cx="58977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5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ОПРЕДЕЛЯЕМ СТРАТЕГИЮ СВОЕГО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36095" y="2661677"/>
            <a:ext cx="1951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Формиро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вать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 моду на ЗОЖ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85857" y="2707843"/>
            <a:ext cx="1951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Улучше</a:t>
            </a:r>
            <a:endParaRPr lang="ru-RU" sz="2200" dirty="0" smtClean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ние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экологии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701217" y="2754011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Больше спортплощадок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66279" y="2877121"/>
            <a:ext cx="1951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Формирование культуры здорового питания</a:t>
            </a:r>
            <a:endParaRPr lang="ru-RU" sz="1600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0" name="Стрелка вверх 59"/>
          <p:cNvSpPr/>
          <p:nvPr/>
        </p:nvSpPr>
        <p:spPr>
          <a:xfrm>
            <a:off x="1483052" y="1928700"/>
            <a:ext cx="255482" cy="576064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1" name="Стрелка вверх 60"/>
          <p:cNvSpPr/>
          <p:nvPr/>
        </p:nvSpPr>
        <p:spPr>
          <a:xfrm>
            <a:off x="3561420" y="192870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верх 61"/>
          <p:cNvSpPr/>
          <p:nvPr/>
        </p:nvSpPr>
        <p:spPr>
          <a:xfrm>
            <a:off x="5635841" y="1928700"/>
            <a:ext cx="255482" cy="576064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верх 62"/>
          <p:cNvSpPr/>
          <p:nvPr/>
        </p:nvSpPr>
        <p:spPr>
          <a:xfrm>
            <a:off x="7730975" y="1975062"/>
            <a:ext cx="255482" cy="576064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1560" y="620688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РОСТ УРОВНЯ ЗДОРОВЬЯ У ПОДРОСТКОВ Г НОВОДВИНСКА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 flipV="1">
            <a:off x="1483052" y="3918047"/>
            <a:ext cx="33806" cy="959031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V="1">
            <a:off x="971137" y="3867505"/>
            <a:ext cx="288032" cy="1009573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 flipV="1">
            <a:off x="1829114" y="3902298"/>
            <a:ext cx="116072" cy="881306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5753451" y="3943244"/>
            <a:ext cx="33806" cy="95903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V="1">
            <a:off x="5241536" y="3892702"/>
            <a:ext cx="288032" cy="100957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H="1" flipV="1">
            <a:off x="7986457" y="4186842"/>
            <a:ext cx="370957" cy="884795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7700900" y="4186842"/>
            <a:ext cx="53750" cy="884795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 flipV="1">
            <a:off x="6155456" y="3918048"/>
            <a:ext cx="182218" cy="88574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 flipV="1">
            <a:off x="3874383" y="3943245"/>
            <a:ext cx="231043" cy="86055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3328662" y="3892703"/>
            <a:ext cx="288032" cy="1009572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 rot="16200000">
            <a:off x="-37556" y="5583299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Конкурс </a:t>
            </a:r>
            <a:r>
              <a:rPr lang="ru-RU" sz="1400" dirty="0" err="1" smtClean="0">
                <a:solidFill>
                  <a:schemeClr val="accent3">
                    <a:lumMod val="50000"/>
                  </a:schemeClr>
                </a:solidFill>
              </a:rPr>
              <a:t>соцрекламы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 rot="16200000">
            <a:off x="553319" y="5567032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Встреча со знаменитостями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 rot="16200000">
            <a:off x="1118503" y="5579604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Выявление и поощрение 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16200000">
            <a:off x="2501979" y="5740903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Закрыть комбинат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 rot="16200000">
            <a:off x="3313254" y="5667685"/>
            <a:ext cx="1659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Потепление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 rot="16200000">
            <a:off x="4317059" y="5479110"/>
            <a:ext cx="1835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Больше бюджетных средств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4971369" y="5554945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Подростки участвуют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 rot="16200000">
            <a:off x="5698105" y="5550939"/>
            <a:ext cx="165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Сделать современные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 rot="16200000">
            <a:off x="6764797" y="5595793"/>
            <a:ext cx="18722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Родители обладают необходимыми знаниями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7728490" y="5538536"/>
            <a:ext cx="1659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Семья для подростка –пример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608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2" grpId="0"/>
      <p:bldP spid="23" grpId="0"/>
      <p:bldP spid="67" grpId="0"/>
      <p:bldP spid="68" grpId="0"/>
      <p:bldP spid="7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537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83537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1844824"/>
            <a:ext cx="58977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6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РЕСУРСНАЯ КАРТА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43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91209" y="764704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1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780094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Событие 1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1367" y="784694"/>
            <a:ext cx="5441548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необходимы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8672" y="1336168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Событие 2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6431" y="1340768"/>
            <a:ext cx="5441548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необходимы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7" y="1844824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11367" y="1845223"/>
            <a:ext cx="5441548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558" y="2852936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1</a:t>
            </a:r>
            <a:endParaRPr lang="ru-RU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7957" y="2868326"/>
            <a:ext cx="2160241" cy="132343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Встреча с родителями. Презентация проекта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85716" y="2872926"/>
            <a:ext cx="5441548" cy="16312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Помещение. Мебель. ПК. Экран. Проектор. Презентация на экран. Ведущий. Волонтеры. Чай. Печенье. Чайный набор. Лист регистрации. Буклеты. 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13334" y="260648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НАДО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73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91209" y="764704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2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780094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Событие 1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1367" y="784694"/>
            <a:ext cx="2628785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имеются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8259" y="1700808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Событие 2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3735" y="2564505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01495" y="2564904"/>
            <a:ext cx="263372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3447" y="3249732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2</a:t>
            </a:r>
            <a:endParaRPr lang="ru-RU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5846" y="3265122"/>
            <a:ext cx="2160241" cy="132343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Встреча с родителями. Презентация проекта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3605" y="3269722"/>
            <a:ext cx="2641611" cy="224676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Помещение. Мебель. ПК. Экран. Презентация на экран. Ведущий. Лист регистрации. 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13334" y="260648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ЕСТЬ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92674" y="260647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НАДО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27205" y="784694"/>
            <a:ext cx="2725710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необходимы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06431" y="1683595"/>
            <a:ext cx="2628785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имеются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2269" y="1683595"/>
            <a:ext cx="2725710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необходимы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27205" y="2564904"/>
            <a:ext cx="2725710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27205" y="3276739"/>
            <a:ext cx="2720774" cy="16312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Проектор. Волонтеры. Чай. Печенье. Чайный набор. Буклеты. 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22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83319" y="1861260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3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5718" y="1876650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Событие 1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03477" y="1881250"/>
            <a:ext cx="3212739" cy="14465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имеются и какие предоставят партнеры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5845" y="3360200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93605" y="3360599"/>
            <a:ext cx="322261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5557" y="4005064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3</a:t>
            </a:r>
            <a:endParaRPr lang="ru-RU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7956" y="4020454"/>
            <a:ext cx="2160241" cy="132343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Встреча с родителями. Презентация проекта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85715" y="4025054"/>
            <a:ext cx="3158493" cy="255454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Помещение. Мебель. ПК. Экран. Презентация на экран. Ведущий. Лист регистрации. </a:t>
            </a: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Проектор. Волонтеры. Чай. Печенье.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05444" y="1357204"/>
            <a:ext cx="3210772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ЕСТЬ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84784" y="1357203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НАДО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84783" y="1881250"/>
            <a:ext cx="2160241" cy="14465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Какие ресурсы необходимы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84783" y="3360599"/>
            <a:ext cx="2160241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…</a:t>
            </a: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84783" y="4032071"/>
            <a:ext cx="2155305" cy="101566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Чайный набор. Буклеты. 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518" y="404664"/>
            <a:ext cx="7916938" cy="58477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Привлекаем партнеров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45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95536" y="1383159"/>
            <a:ext cx="552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4</a:t>
            </a:r>
            <a:endParaRPr lang="ru-RU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7957" y="1357203"/>
            <a:ext cx="745734" cy="224676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Встреча с родителями. Презентация проекта</a:t>
            </a:r>
            <a:endParaRPr lang="ru-RU" sz="14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47534" y="2204864"/>
            <a:ext cx="3444545" cy="418576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Аренда помещения с мебелью (2 часа*500,00). </a:t>
            </a:r>
          </a:p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Амортизация ПК, экрана (400,00). </a:t>
            </a:r>
          </a:p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Услуга по подготовке презентации на экран (500,00). </a:t>
            </a:r>
          </a:p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Услуги ведущего (1000,00+271,00 (27,1% -выплаты во внебюджетные фонды). </a:t>
            </a:r>
          </a:p>
          <a:p>
            <a:r>
              <a:rPr lang="ru-RU" sz="1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Печать листа регистрации (0,01). </a:t>
            </a:r>
          </a:p>
          <a:p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Аренда проектора (2 часа*100,00). </a:t>
            </a:r>
          </a:p>
          <a:p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Услуги волонтеров (2 часа*2 чел*150,00+27,1%). Чай. Печенье. (1200,00)</a:t>
            </a:r>
          </a:p>
          <a:p>
            <a:endParaRPr lang="ru-RU" sz="14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ИТОГО: 5333,61</a:t>
            </a:r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47534" y="1356804"/>
            <a:ext cx="3444545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Имеющаяся сумма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6096" y="1357203"/>
            <a:ext cx="3308929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Запрашиваемая сумма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36096" y="2204864"/>
            <a:ext cx="3308929" cy="409342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Чайный набор (600,00*3шт). Изготовление буклетов (100шт*50,00).</a:t>
            </a:r>
          </a:p>
          <a:p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ru-RU" sz="2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ИТОГО: 6800,00 </a:t>
            </a:r>
            <a:endParaRPr lang="ru-RU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518" y="404664"/>
            <a:ext cx="7916938" cy="52322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Все ресурсы оцениваем в рублях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858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4210050" y="1066800"/>
            <a:ext cx="4705350" cy="457200"/>
          </a:xfrm>
          <a:prstGeom prst="homePlate">
            <a:avLst>
              <a:gd name="adj" fmla="val 65848"/>
            </a:avLst>
          </a:prstGeom>
          <a:gradFill rotWithShape="0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0"/>
          </a:gradFill>
          <a:ln w="254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defTabSz="762000" eaLnBrk="0" hangingPunct="0"/>
            <a:r>
              <a:rPr lang="en-GB" sz="2400" b="1">
                <a:solidFill>
                  <a:schemeClr val="tx2"/>
                </a:solidFill>
              </a:rPr>
              <a:t>   </a:t>
            </a:r>
            <a:r>
              <a:rPr lang="en-GB" sz="2400" b="1">
                <a:solidFill>
                  <a:schemeClr val="bg1"/>
                </a:solidFill>
              </a:rPr>
              <a:t>ФАЗА ПЛАНИРОВАНИЯ</a:t>
            </a:r>
            <a:endParaRPr lang="en-GB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381000" y="1066800"/>
            <a:ext cx="4227513" cy="457200"/>
          </a:xfrm>
          <a:prstGeom prst="homePlate">
            <a:avLst>
              <a:gd name="adj" fmla="val 83518"/>
            </a:avLst>
          </a:prstGeom>
          <a:gradFill rotWithShape="0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0"/>
          </a:gradFill>
          <a:ln w="254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defTabSz="762000" eaLnBrk="0" hangingPunct="0"/>
            <a:r>
              <a:rPr lang="en-GB" sz="2400" b="1">
                <a:solidFill>
                  <a:schemeClr val="bg1"/>
                </a:solidFill>
              </a:rPr>
              <a:t>ФАЗА АНАЛИЗА</a:t>
            </a:r>
            <a:r>
              <a:rPr lang="en-GB" sz="2400" b="1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/>
        </p:nvSpPr>
        <p:spPr bwMode="auto">
          <a:xfrm>
            <a:off x="381000" y="1752600"/>
            <a:ext cx="4000500" cy="464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lnSpc>
                <a:spcPct val="110000"/>
              </a:lnSpc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1. Анализ проблемы </a:t>
            </a:r>
            <a:r>
              <a:rPr lang="ru-RU"/>
              <a:t>- </a:t>
            </a:r>
            <a:r>
              <a:rPr lang="ru-RU" i="1"/>
              <a:t>определение участников, их ключевых проблем, препятствий и возможностей; выяснение причинно-следственных связей.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2. Анализ целей </a:t>
            </a:r>
            <a:r>
              <a:rPr lang="ru-RU"/>
              <a:t>- </a:t>
            </a:r>
            <a:r>
              <a:rPr lang="ru-RU" i="1"/>
              <a:t>выработка целей из обозначенных проблем; выяснение связей “средства-цель”.</a:t>
            </a:r>
          </a:p>
          <a:p>
            <a:pPr eaLnBrk="0" hangingPunct="0">
              <a:spcBef>
                <a:spcPct val="50000"/>
              </a:spcBef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3. Анализ стратегии</a:t>
            </a:r>
            <a:r>
              <a:rPr lang="ru-RU"/>
              <a:t> - </a:t>
            </a:r>
            <a:r>
              <a:rPr lang="ru-RU" i="1"/>
              <a:t>определение различных стратегий для достижения цели; обозначение общих целей и цели проекта.</a:t>
            </a:r>
            <a:endParaRPr lang="ru-RU" sz="1900" i="1">
              <a:latin typeface="Arial Narrow" pitchFamily="34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/>
        </p:nvSpPr>
        <p:spPr bwMode="auto">
          <a:xfrm>
            <a:off x="711200" y="279400"/>
            <a:ext cx="6845300" cy="73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eaLnBrk="0" hangingPunct="0"/>
            <a:r>
              <a:rPr lang="ru-RU" sz="3200" b="1"/>
              <a:t>Логико-Структурный Подход</a:t>
            </a:r>
            <a:endParaRPr lang="en-GB" sz="3200" b="1"/>
          </a:p>
        </p:txBody>
      </p:sp>
      <p:sp>
        <p:nvSpPr>
          <p:cNvPr id="13318" name="Rectangle 6"/>
          <p:cNvSpPr>
            <a:spLocks noGrp="1" noChangeArrowheads="1"/>
          </p:cNvSpPr>
          <p:nvPr/>
        </p:nvSpPr>
        <p:spPr bwMode="auto">
          <a:xfrm>
            <a:off x="4495800" y="1752600"/>
            <a:ext cx="4495800" cy="464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4. Логическая структура</a:t>
            </a:r>
            <a:r>
              <a:rPr lang="ru-RU"/>
              <a:t> - </a:t>
            </a:r>
            <a:r>
              <a:rPr lang="ru-RU" i="1"/>
              <a:t>определение структуры проекта, проверка его внутренней логики, а также формулирование целей и результатов в измеримых величинах, примерная оценка ресурсов.</a:t>
            </a:r>
          </a:p>
          <a:p>
            <a:pPr eaLnBrk="0" hangingPunct="0">
              <a:spcBef>
                <a:spcPct val="40000"/>
              </a:spcBef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5. Планирование деятельности -</a:t>
            </a:r>
            <a:r>
              <a:rPr lang="ru-RU"/>
              <a:t> </a:t>
            </a:r>
            <a:r>
              <a:rPr lang="ru-RU" i="1"/>
              <a:t>определение последовательности и зависимости действий, оценка продолжительности, постановка вех и распределение ответственности.</a:t>
            </a:r>
            <a:endParaRPr lang="ru-RU"/>
          </a:p>
          <a:p>
            <a:pPr eaLnBrk="0" hangingPunct="0">
              <a:spcBef>
                <a:spcPct val="40000"/>
              </a:spcBef>
              <a:buClr>
                <a:schemeClr val="tx1"/>
              </a:buClr>
              <a:buSzPts val="1700"/>
              <a:buFont typeface="Monotype Sorts" pitchFamily="2" charset="2"/>
              <a:buNone/>
            </a:pPr>
            <a:r>
              <a:rPr lang="ru-RU" b="1"/>
              <a:t>6. Планирование ресурсов</a:t>
            </a:r>
            <a:r>
              <a:rPr lang="ru-RU" i="1"/>
              <a:t> - опираясь на план деятельности, разработать план расходов и бюджет.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07704" y="188640"/>
            <a:ext cx="693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835696" y="188640"/>
            <a:ext cx="69342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ru-RU" sz="2800" b="1" dirty="0" smtClean="0"/>
              <a:t>Описание </a:t>
            </a:r>
            <a:r>
              <a:rPr lang="ru-RU" sz="2800" b="1" dirty="0"/>
              <a:t>проблемы, на решение которой направлен проект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403648" y="1340768"/>
            <a:ext cx="7704856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979712" y="1556792"/>
            <a:ext cx="6768752" cy="461664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l">
              <a:tabLst>
                <a:tab pos="269875" algn="l"/>
              </a:tabLst>
            </a:pPr>
            <a:r>
              <a:rPr lang="ru-RU" dirty="0" smtClean="0">
                <a:latin typeface="Arial" pitchFamily="34" charset="0"/>
              </a:rPr>
              <a:t>Источники информации, подтверждающие актуальность проблемы для местного сообщества:</a:t>
            </a:r>
          </a:p>
          <a:p>
            <a:pPr marL="457200" lvl="0" indent="-457200" algn="l">
              <a:tabLst>
                <a:tab pos="269875" algn="l"/>
              </a:tabLst>
            </a:pPr>
            <a:endParaRPr lang="ru-RU" dirty="0" smtClean="0">
              <a:latin typeface="Arial" pitchFamily="34" charset="0"/>
            </a:endParaRP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Статистические данные по территории проекта;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Аналитические материалы, касающиеся территории проекта;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Информация из местных СМИ (ссылки);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Данные местных официальных органов, лиц (название организации, должности);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Мнение местных экспертов по проблеме;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Итоги социологических исследований, опросов;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Результаты собственного общественного опроса;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Мнение о проблеме представителей целевой группы;</a:t>
            </a:r>
          </a:p>
          <a:p>
            <a:pPr marL="457200" lvl="0" indent="-457200" algn="l">
              <a:buFontTx/>
              <a:buChar char="-"/>
              <a:tabLst>
                <a:tab pos="269875" algn="l"/>
              </a:tabLst>
            </a:pPr>
            <a:r>
              <a:rPr lang="ru-RU" sz="2000" dirty="0" smtClean="0">
                <a:latin typeface="Arial" pitchFamily="34" charset="0"/>
              </a:rPr>
              <a:t>Мнение местных ключевых </a:t>
            </a:r>
            <a:r>
              <a:rPr lang="ru-RU" sz="2000" dirty="0" err="1" smtClean="0">
                <a:latin typeface="Arial" pitchFamily="34" charset="0"/>
              </a:rPr>
              <a:t>стейкхоледров</a:t>
            </a:r>
            <a:r>
              <a:rPr lang="ru-RU" sz="2000" dirty="0" smtClean="0">
                <a:latin typeface="Arial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07704" y="188640"/>
            <a:ext cx="693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835696" y="188640"/>
            <a:ext cx="69342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ru-RU" sz="2800" b="1" dirty="0" smtClean="0"/>
              <a:t>Бывает и так …</a:t>
            </a:r>
            <a:endParaRPr lang="ru-RU" sz="28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5536" y="1206624"/>
            <a:ext cx="8352928" cy="501675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Социальный проект является актуальным в решении задач социальной адаптации пожилых людей  к современной информационной среде.</a:t>
            </a:r>
          </a:p>
          <a:p>
            <a:r>
              <a:rPr lang="ru-RU" sz="2000" dirty="0" smtClean="0"/>
              <a:t>Указом Президента Российской Федерации от 7 мая 2012 года № 601 «Об основных направлениях совершенствования системы государственного управления» поставлена задача по достижению целевых показателей:</a:t>
            </a:r>
          </a:p>
          <a:p>
            <a:pPr lvl="0"/>
            <a:r>
              <a:rPr lang="ru-RU" sz="2000" dirty="0" smtClean="0"/>
              <a:t>не менее 70 % граждан, использующих механизм получения государственных и муниципальных услуг в электронной форме, к 2018 году; не менее 90% должен составлять уровень удовлетворенности граждан качеством предоставления государственных и муниципальных услуг к 2018 году.</a:t>
            </a:r>
          </a:p>
          <a:p>
            <a:r>
              <a:rPr lang="ru-RU" sz="2000" dirty="0" smtClean="0"/>
              <a:t>Для того, чтобы почти 100 % граждан нашей страны были удовлетворены качеством оказания услуг, необходимо расширять возможности самих граждан обращаться в муниципальные и государственные органы. Достичь цифры 70%  получающих услуги в электронной форме вполне реально, если помочь пожилым освоить основные требования компьютерной грамотности. </a:t>
            </a:r>
            <a:endParaRPr lang="ru-RU" sz="2000" dirty="0" smtClean="0"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403648" y="980728"/>
            <a:ext cx="7704856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07704" y="188640"/>
            <a:ext cx="693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835696" y="188640"/>
            <a:ext cx="69342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ru-RU" sz="2800" b="1" dirty="0" smtClean="0"/>
              <a:t>Бывает и так …</a:t>
            </a:r>
            <a:endParaRPr lang="ru-RU" sz="28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5536" y="2129954"/>
            <a:ext cx="8352928" cy="317009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 </a:t>
            </a:r>
            <a:r>
              <a:rPr lang="ru-RU" sz="2000" dirty="0" err="1" smtClean="0"/>
              <a:t>Арт</a:t>
            </a:r>
            <a:r>
              <a:rPr lang="ru-RU" sz="2000" dirty="0" smtClean="0"/>
              <a:t> – объект это зона отдыха и досуга  для  населению  .   Отсутствие ресурсов у местной власти для создания благоустроенного и оборудованного места для  досуга на улице и места встречи выпускников. Нет качественных отличий села. Проект направлен на   создание  и благоустройство </a:t>
            </a:r>
            <a:r>
              <a:rPr lang="ru-RU" sz="2000" dirty="0" err="1" smtClean="0"/>
              <a:t>арт</a:t>
            </a:r>
            <a:r>
              <a:rPr lang="ru-RU" sz="2000" dirty="0" smtClean="0"/>
              <a:t>- объекта  выпускников,  благоустройство и озеленение села.</a:t>
            </a:r>
          </a:p>
          <a:p>
            <a:r>
              <a:rPr lang="ru-RU" sz="2000" dirty="0" err="1" smtClean="0"/>
              <a:t>Арт</a:t>
            </a:r>
            <a:r>
              <a:rPr lang="ru-RU" sz="2000" dirty="0" smtClean="0"/>
              <a:t>- объект  будет  расположен  около Дома культуры. Создание </a:t>
            </a:r>
            <a:r>
              <a:rPr lang="ru-RU" sz="2000" dirty="0" err="1" smtClean="0"/>
              <a:t>арт</a:t>
            </a:r>
            <a:r>
              <a:rPr lang="ru-RU" sz="2000" dirty="0" smtClean="0"/>
              <a:t>- объекта    необходим для социальной активности молодежи, сплочению людей, включение жителей села в социально-значимую практическую деятельность. </a:t>
            </a:r>
            <a:endParaRPr lang="ru-RU" sz="2000" dirty="0" smtClean="0"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403648" y="1340768"/>
            <a:ext cx="7704856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07704" y="188640"/>
            <a:ext cx="693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835696" y="188640"/>
            <a:ext cx="69342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ru-RU" sz="2800" b="1" dirty="0" smtClean="0"/>
              <a:t>Бывает и так …</a:t>
            </a:r>
            <a:endParaRPr lang="ru-RU" sz="28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5536" y="898849"/>
            <a:ext cx="8352928" cy="563231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/>
              <a:t> Среди почитателей творчества  В.П. Астафьева нашей библиотеки, в основном,  люди  зрелого возраста, а среди детей, молодежи и подростков преобладает чтение произведений В.П.Астафьева только по школьной  программе. Для привлечения внимания к произведениям В.П.Астафьева, и популяризации его творчества   будет организована выставка рисунков на военную тему. Будет показана </a:t>
            </a:r>
            <a:r>
              <a:rPr lang="ru-RU" sz="2400" dirty="0" err="1" smtClean="0"/>
              <a:t>медиапрезентация</a:t>
            </a:r>
            <a:r>
              <a:rPr lang="ru-RU" sz="2400" dirty="0" smtClean="0"/>
              <a:t> «Читаем Астафьева», прозвучит выразительное чтение прозаических отрывков из военных рассказов Астафьева наизусть. Также  участники  увидят  небольшие инсценировки из военных произведений В.П.Астафьева.   Это будет способствовать воспитанию чувства патриотизма. У участников появится интерес к истории своей родной страны и семьи. На фестиваль «День </a:t>
            </a:r>
            <a:r>
              <a:rPr lang="ru-RU" sz="2400" dirty="0" err="1" smtClean="0"/>
              <a:t>Астафьевского</a:t>
            </a:r>
            <a:r>
              <a:rPr lang="ru-RU" sz="2400" dirty="0" smtClean="0"/>
              <a:t> наследия» будут приглашены жители села. </a:t>
            </a:r>
            <a:endParaRPr lang="ru-RU" sz="2400" dirty="0" smtClean="0"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403648" y="908720"/>
            <a:ext cx="7704856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07704" y="188640"/>
            <a:ext cx="693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835696" y="188640"/>
            <a:ext cx="69342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ru-RU" sz="2800" b="1" dirty="0" smtClean="0"/>
              <a:t>Возможно так …</a:t>
            </a:r>
            <a:endParaRPr lang="ru-RU" sz="28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67544" y="1841623"/>
            <a:ext cx="8280920" cy="418576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/>
            <a:r>
              <a:rPr lang="ru-RU" sz="1900" dirty="0" smtClean="0"/>
              <a:t>В </a:t>
            </a:r>
            <a:r>
              <a:rPr lang="ru-RU" sz="1900" dirty="0"/>
              <a:t>населенном пункте </a:t>
            </a:r>
            <a:r>
              <a:rPr lang="ru-RU" sz="1900" dirty="0" smtClean="0"/>
              <a:t>…., в … среде </a:t>
            </a:r>
            <a:r>
              <a:rPr lang="ru-RU" sz="1900" dirty="0"/>
              <a:t>существует проблема …. . </a:t>
            </a:r>
            <a:r>
              <a:rPr lang="ru-RU" sz="1900" dirty="0" smtClean="0"/>
              <a:t>Актуальность </a:t>
            </a:r>
            <a:r>
              <a:rPr lang="ru-RU" sz="1900" dirty="0"/>
              <a:t>проблемы </a:t>
            </a:r>
            <a:r>
              <a:rPr lang="ru-RU" sz="1900" dirty="0" smtClean="0"/>
              <a:t>подтверждается следующими </a:t>
            </a:r>
            <a:r>
              <a:rPr lang="ru-RU" sz="1900" dirty="0"/>
              <a:t>данными</a:t>
            </a:r>
            <a:r>
              <a:rPr lang="ru-RU" sz="1900" dirty="0" smtClean="0"/>
              <a:t>: за последние три года …, по мнению специалиста …, материалами местной газеты… (ссылка).</a:t>
            </a:r>
            <a:endParaRPr lang="ru-RU" sz="1900" dirty="0"/>
          </a:p>
          <a:p>
            <a:pPr lvl="0" algn="l"/>
            <a:r>
              <a:rPr lang="ru-RU" sz="1900" dirty="0"/>
              <a:t>Причинами проблемы являются: во-первых …, так …. , во-вторых …, так … , в-третьих … , так … .</a:t>
            </a:r>
          </a:p>
          <a:p>
            <a:pPr lvl="0" algn="l"/>
            <a:r>
              <a:rPr lang="ru-RU" sz="1900" dirty="0"/>
              <a:t>Негативными следствиями данной проблемы для местного сообщества являются, во-первых …, так… , во-вторых …. , так … , в-третьих … , так </a:t>
            </a:r>
            <a:r>
              <a:rPr lang="ru-RU" sz="1900" dirty="0" smtClean="0"/>
              <a:t>.</a:t>
            </a:r>
          </a:p>
          <a:p>
            <a:pPr lvl="0" algn="l"/>
            <a:r>
              <a:rPr lang="ru-RU" sz="1900" dirty="0" smtClean="0"/>
              <a:t>Сами …. считают, что проблема … (результаты опроса). На территории решением проблемы занимаются …, но результаты оставляют желать лучшего, причина тому по мнению … являются ….</a:t>
            </a:r>
            <a:endParaRPr lang="ru-RU" sz="1900" dirty="0"/>
          </a:p>
          <a:p>
            <a:pPr lvl="0" algn="l"/>
            <a:r>
              <a:rPr lang="ru-RU" sz="1900" dirty="0" smtClean="0"/>
              <a:t>На решение данной проблемы </a:t>
            </a:r>
            <a:r>
              <a:rPr lang="ru-RU" sz="1900" dirty="0"/>
              <a:t>можно </a:t>
            </a:r>
            <a:r>
              <a:rPr lang="ru-RU" sz="1900" dirty="0" smtClean="0"/>
              <a:t>существенно повлиять через …. (идея проекта)</a:t>
            </a:r>
          </a:p>
          <a:p>
            <a:pPr lvl="0" algn="l"/>
            <a:endParaRPr lang="ru-RU" sz="1900" dirty="0"/>
          </a:p>
          <a:p>
            <a:pPr lvl="0" algn="l"/>
            <a:r>
              <a:rPr lang="ru-RU" sz="1900" dirty="0" smtClean="0"/>
              <a:t>+ эмоциональный окрас, но в меру</a:t>
            </a:r>
            <a:endParaRPr lang="ru-RU" sz="1900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403648" y="1340768"/>
            <a:ext cx="7704856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1. Актуальность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268760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в тексте формулировка проблемы одним предложением. Проблема решается одна.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49289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в тексте данные, иллюстрирующие актуальность проблемы.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356992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Речь про конкретную территорию.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3861048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информация о причинах и следствиях проблемы на территории.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4725144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информация о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стейкхолдерах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5229200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6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Описано отношение ЦГ к идеи проекта.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2. Цель и задачи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Цель одна, задач – от 3 до 5.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204864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Цель отражает проблему.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2780928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Задачи отражают причины проблемы.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3284984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Задачи диагностируемые.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616" y="3861048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Задачи не дублируют названия мероприятий из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оргплана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3. Целевая аудитория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ЦГ имеет количественную характеристику.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515543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Имеется информация о том, как ЦГ «входит» в проект.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4. Команда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Поименно перечислена вся команда. Есть у каждого описание его компетенций, опыта в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соцпроектировании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85293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Описана роль каждого в проекте. Есть информация о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рук-ле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бухгалтере,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отв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за </a:t>
            </a:r>
            <a:r>
              <a:rPr lang="en-US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PR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717032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Команда – это не представители одного учреждения, организации. 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4582289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информация о волонтерах в проекте, сколько, откуда, опыт. 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5445224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Перечислены все партнеры и их конкретный вклад в проект. Партнеры от власти, НКО (бюджета), бизнеса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5. Описание и план-график реализации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Описание представлено логично. Отражены все этапы проекта, роль партнеров..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85293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Отражено решение всех поставленных задач 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689156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План график отражает описание. Наименование мероприятий –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форма+название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4913292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Все мероприятия имеют описание сути. (Кто, для кого, где, когда, зачем, как, участие партнеров). Даты конкретные. 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19685" t="11199" r="35433" b="4549"/>
          <a:stretch>
            <a:fillRect/>
          </a:stretch>
        </p:blipFill>
        <p:spPr bwMode="auto">
          <a:xfrm>
            <a:off x="1403648" y="116632"/>
            <a:ext cx="5976664" cy="631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6. Ключевые мероприятия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Не более пяти, из предыдущего пункта дословно.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49289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ЦА имеет количественную характеристику.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356992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Место проведения понятно (либо свое, либо партнеры).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7. Продвижение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052736"/>
            <a:ext cx="7416824" cy="14465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Перечислены различные источники продвижения проекта (прямой контакт с ЦА, СМИ печатные, ТВ, сайты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оф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., сети,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наружка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)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636912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Форматы соответствуют ЦА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140968"/>
            <a:ext cx="7416824" cy="11079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Количественная характеристика (сколько чего разместите, сколько будет проинформировано)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8. Риски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3566626"/>
            <a:ext cx="7416824" cy="14465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Наименование рискового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события-негативные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последствия для проекта (результат)-действия команды по минимизации влияния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1628800"/>
            <a:ext cx="7416824" cy="178510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Карта рисков (вероятность/влияние на результаты проекта)</a:t>
            </a:r>
          </a:p>
          <a:p>
            <a:pPr marL="457200" indent="-457200"/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</a:t>
            </a:r>
            <a:r>
              <a:rPr lang="en-US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SWOT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анализ – сильные стороны (возможности) + слабые стороны (угрозы)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9. Ожидаемые результаты проекта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Все имеют количественную характеристику.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492896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Отражают решение задач.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2996952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Описаны и количественные и качественные результаты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3861048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Описаны форматы оценки результатов (текущие, итоговые)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10. Что дальше?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форматы, «цепляющие» ЦА.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13285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понимание ресурсов для дальнейшей работы в рамках проектной идеи.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2996952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описание как будет использоваться дальше оборудование, у кого на балансе.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3933056"/>
            <a:ext cx="7416824" cy="76944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Есть идея развития проекта. Что дальше нового?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11. Приложения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416824" cy="144655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Письма поддержки = я прошу поддержать…+так как будет всем счастье …. + готовы поддержать проект через… (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руб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или скидка или </a:t>
            </a:r>
            <a:r>
              <a:rPr lang="ru-RU" sz="22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товар\услуга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)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019599"/>
            <a:ext cx="7416824" cy="4308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sz="22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Письма поддержки от всех партнеров.</a:t>
            </a:r>
            <a:endParaRPr lang="ru-RU" sz="22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12. Бюджет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980728"/>
            <a:ext cx="8568952" cy="3693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Соответствует ограничениям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412776"/>
            <a:ext cx="8568952" cy="3693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Нет математических ошибок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844824"/>
            <a:ext cx="8568952" cy="64633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3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К каждой строке сметы (все наименования максимально конкретны)  есть комментарии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555612"/>
            <a:ext cx="8568952" cy="64633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Отражено участие всех партнеров строго как в приложенных письмах поддержки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275692"/>
            <a:ext cx="8568952" cy="3693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Представлены расчеты абсолютно ко всем значениям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3707740"/>
            <a:ext cx="8568952" cy="92333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6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В </a:t>
            </a:r>
            <a:r>
              <a:rPr lang="ru-RU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комментах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: где берем, источник цены (+рост цен), как доставляем, зачем столько и такого качества, как будем использовать, как после проекта, участие партнера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715852"/>
            <a:ext cx="8568952" cy="64633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7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Нет ничего, от чего можно отказаться, а проект все равно реализуется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5435932"/>
            <a:ext cx="8568952" cy="3693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8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Оборудование и </a:t>
            </a:r>
            <a:r>
              <a:rPr lang="ru-RU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расходники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не путаем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5867980"/>
            <a:ext cx="8568952" cy="3693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9</a:t>
            </a:r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Отражены волонтеры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Максимум 48 балов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196752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До 38 - доработать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11560" y="1916832"/>
            <a:ext cx="7916938" cy="397031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Марфин Олег Александрович</a:t>
            </a:r>
          </a:p>
          <a:p>
            <a:pPr algn="ctr"/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hlinkClick r:id="rId2"/>
              </a:rPr>
              <a:t>olmarf@yandex.ru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8-933-325-42-92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8(391)292-96-22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27" name="Picture 3" descr="C:\Users\oleg\Desktop\ЭМБЛЕМ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692696"/>
            <a:ext cx="3022492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9318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11560" y="1877115"/>
            <a:ext cx="7920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1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ФОРМУЛИРУЕМ ПРОБЛЕМУ, </a:t>
            </a: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 РЕШЕНИЕ КОТОРОЙ НАПРАВЛЕН ПРОЕКТ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611061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ЛОГИКА ПРОЕКТИРОВАНИЯ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948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72803" y="2636912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ПРОБЛЕМА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93523" y="3933056"/>
            <a:ext cx="5184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 Black" panose="020B0A04020102020204" pitchFamily="34" charset="0"/>
              </a:rPr>
              <a:t>НЕГАТИВНАЯ ДИНАМИКА+ЦЕЛЕВАЯ ГРУППА+ТЕРРИТОРИЯ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457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1" grpId="0"/>
      <p:bldP spid="2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79712" y="620688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 Black" panose="020B0A04020102020204" pitchFamily="34" charset="0"/>
              </a:rPr>
              <a:t>ПРОБЛЕМА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65431" y="4148499"/>
            <a:ext cx="6840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УРОВНЯ ЗДОРОВЬЯ У ПОДРОСТКОВ Г. НОВОДВИНСКА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7624" y="2060848"/>
            <a:ext cx="68407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РОСТ ЧИСЛА ПРАВОНАРУШЕНИЙ В ПОДРОСТКОВОЙ СРЕДЕ Г. НОВОДВИНСКА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457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3" grpId="0"/>
      <p:bldP spid="23" grpId="1"/>
      <p:bldP spid="24" grpId="1"/>
      <p:bldP spid="2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1844824"/>
            <a:ext cx="58977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ШАГ 2</a:t>
            </a:r>
          </a:p>
          <a:p>
            <a:pPr algn="ctr"/>
            <a:endParaRPr lang="ru-RU" sz="40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АНАЛИЗИРУЕМ ПРИЧИНЫ СУЩЕСТВУЮЩЕЙ ПРОБЛЕМЫ</a:t>
            </a:r>
            <a:endParaRPr lang="ru-RU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2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296144"/>
            <a:ext cx="3491880" cy="5589240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451000" y="6309320"/>
            <a:ext cx="766834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72803" y="1355864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СНИЖЕНИЕ УРОВНЯ ЗДОРОВЬЯ У ПОДРОСТКОВ Г НОВОДВИНСКА</a:t>
            </a:r>
            <a:endParaRPr lang="ru-RU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7749" y="3329697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1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85981" y="3329697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2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4213" y="3329697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3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5536" y="3329697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ПРИЧИНА 4 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1445570" y="2555331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>
            <a:off x="3547613" y="2521059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>
            <a:off x="5622034" y="2521059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верх 24"/>
          <p:cNvSpPr/>
          <p:nvPr/>
        </p:nvSpPr>
        <p:spPr>
          <a:xfrm>
            <a:off x="7717168" y="2521059"/>
            <a:ext cx="255482" cy="57606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19443" y="4409817"/>
            <a:ext cx="195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ЗОЖ НЕ МОДНО</a:t>
            </a:r>
            <a:endParaRPr lang="ru-RU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27784" y="4421907"/>
            <a:ext cx="1951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ПЛОХАЯ ЭКОЛОГИЯ</a:t>
            </a:r>
            <a:endParaRPr lang="ru-RU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74212" y="4409817"/>
            <a:ext cx="1951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МАЛО СПОРТ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ПЛОЩАДОК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8685" y="4409817"/>
            <a:ext cx="19511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НЕТ КУЛЬТУРЫ ЗДОРОВОГО ПИТАНИЯ В СЕМЬЕ</a:t>
            </a:r>
            <a:endParaRPr lang="ru-RU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084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3" grpId="0"/>
      <p:bldP spid="14" grpId="0"/>
      <p:bldP spid="15" grpId="0"/>
      <p:bldP spid="16" grpId="0"/>
      <p:bldP spid="5" grpId="0" animBg="1"/>
      <p:bldP spid="20" grpId="0" animBg="1"/>
      <p:bldP spid="22" grpId="0" animBg="1"/>
      <p:bldP spid="25" grpId="0" animBg="1"/>
      <p:bldP spid="26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1939</Words>
  <Application>Microsoft Office PowerPoint</Application>
  <PresentationFormat>Экран (4:3)</PresentationFormat>
  <Paragraphs>343</Paragraphs>
  <Slides>48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</dc:creator>
  <cp:lastModifiedBy>oleg</cp:lastModifiedBy>
  <cp:revision>54</cp:revision>
  <dcterms:created xsi:type="dcterms:W3CDTF">2016-09-21T12:39:27Z</dcterms:created>
  <dcterms:modified xsi:type="dcterms:W3CDTF">2017-12-16T01:23:11Z</dcterms:modified>
</cp:coreProperties>
</file>